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9" r:id="rId12"/>
    <p:sldId id="266" r:id="rId13"/>
    <p:sldId id="267" r:id="rId14"/>
    <p:sldId id="268" r:id="rId15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Avenir Light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Avenir Light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Avenir Light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Avenir Light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Avenir Light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Avenir Light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Avenir Light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Avenir Light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Avenir Light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insideV>
        </a:tcBdr>
        <a:fill>
          <a:solidFill>
            <a:srgbClr val="375A7D"/>
          </a:solidFill>
        </a:fill>
      </a:tcStyle>
    </a:wholeTbl>
    <a:band2H>
      <a:tcTxStyle/>
      <a:tcStyle>
        <a:tcBdr/>
        <a:fill>
          <a:solidFill>
            <a:srgbClr val="3B7499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rgbClr val="53D5FD"/>
              </a:solidFill>
              <a:prstDash val="solid"/>
              <a:miter lim="400000"/>
            </a:ln>
          </a:right>
          <a:top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insideV>
        </a:tcBdr>
        <a:fill>
          <a:solidFill>
            <a:schemeClr val="accent1">
              <a:hueOff val="450000"/>
              <a:satOff val="-18071"/>
              <a:lumOff val="-14609"/>
            </a:scheme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rgbClr val="53D5FD"/>
              </a:solidFill>
              <a:prstDash val="solid"/>
              <a:miter lim="400000"/>
            </a:ln>
          </a:top>
          <a:bottom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insideV>
        </a:tcBdr>
        <a:fill>
          <a:solidFill>
            <a:schemeClr val="accent1">
              <a:hueOff val="450000"/>
              <a:satOff val="-18071"/>
              <a:lumOff val="-14609"/>
            </a:scheme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53D5FD"/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insideV>
        </a:tcBdr>
        <a:fill>
          <a:solidFill>
            <a:schemeClr val="accent1">
              <a:hueOff val="450000"/>
              <a:satOff val="-18071"/>
              <a:lumOff val="-14609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Avenir Medium"/>
          <a:ea typeface="Avenir Medium"/>
          <a:cs typeface="Avenir Medium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381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A0A0A">
              <a:alpha val="92000"/>
            </a:srgbClr>
          </a:solidFill>
        </a:fill>
      </a:tcStyle>
    </a:band2H>
    <a:firstCol>
      <a:tcTxStyle b="off" i="off">
        <a:font>
          <a:latin typeface="Avenir Medium"/>
          <a:ea typeface="Avenir Medium"/>
          <a:cs typeface="Avenir Medium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635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381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Avenir Medium"/>
          <a:ea typeface="Avenir Medium"/>
          <a:cs typeface="Avenir Medium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635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Avenir Medium"/>
          <a:ea typeface="Avenir Medium"/>
          <a:cs typeface="Avenir Medium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635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EDFF">
              <a:alpha val="24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insideV>
        </a:tcBdr>
        <a:fill>
          <a:solidFill>
            <a:schemeClr val="accent2">
              <a:satOff val="-5186"/>
              <a:lumOff val="-12389"/>
            </a:scheme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919C">
                  <a:alpha val="79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919C">
                  <a:alpha val="79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2">
              <a:satOff val="-5186"/>
              <a:lumOff val="-28409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rnd">
              <a:solidFill>
                <a:srgbClr val="4F4F4F"/>
              </a:solidFill>
              <a:custDash>
                <a:ds d="100000" sp="200000"/>
              </a:custDash>
              <a:miter lim="400000"/>
            </a:ln>
          </a:top>
          <a:bottom>
            <a:ln w="25400" cap="rnd">
              <a:solidFill>
                <a:srgbClr val="4F4F4F"/>
              </a:solidFill>
              <a:custDash>
                <a:ds d="100000" sp="200000"/>
              </a:custDash>
              <a:miter lim="400000"/>
            </a:ln>
          </a:bottom>
          <a:insideH>
            <a:ln w="25400" cap="rnd">
              <a:solidFill>
                <a:srgbClr val="4F4F4F"/>
              </a:solidFill>
              <a:custDash>
                <a:ds d="1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6D6D6D">
              <a:alpha val="2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0" cap="flat">
              <a:noFill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08080">
              <a:alpha val="32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41B00">
              <a:alpha val="80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D2600">
              <a:alpha val="80000"/>
            </a:srgbClr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4F4F4F"/>
              </a:solidFill>
              <a:prstDash val="solid"/>
              <a:miter lim="400000"/>
            </a:ln>
          </a:top>
          <a:bottom>
            <a:ln w="12700" cap="flat">
              <a:solidFill>
                <a:srgbClr val="4F4F4F"/>
              </a:solidFill>
              <a:prstDash val="solid"/>
              <a:miter lim="400000"/>
            </a:ln>
          </a:bottom>
          <a:insideH>
            <a:ln w="12700" cap="flat">
              <a:solidFill>
                <a:srgbClr val="4F4F4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B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4F4F4F"/>
              </a:solidFill>
              <a:prstDash val="solid"/>
              <a:miter lim="400000"/>
            </a:ln>
          </a:top>
          <a:bottom>
            <a:ln w="12700" cap="flat">
              <a:solidFill>
                <a:srgbClr val="4F4F4F"/>
              </a:solidFill>
              <a:prstDash val="solid"/>
              <a:miter lim="400000"/>
            </a:ln>
          </a:bottom>
          <a:insideH>
            <a:ln w="12700" cap="flat">
              <a:solidFill>
                <a:srgbClr val="4F4F4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1F2428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84B4C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84B4C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797979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797979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797979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B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797979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797979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797979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797979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chemeClr val="accent2">
            <a:satOff val="44164"/>
            <a:lumOff val="14231"/>
          </a:schemeClr>
        </a:fontRef>
        <a:schemeClr val="accent2">
          <a:satOff val="44164"/>
          <a:lumOff val="14231"/>
        </a:scheme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797979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72" d="100"/>
          <a:sy n="72" d="100"/>
        </p:scale>
        <p:origin x="-1824" y="-128"/>
      </p:cViewPr>
      <p:guideLst>
        <p:guide orient="horz" pos="3072"/>
        <p:guide pos="409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interSettings" Target="printerSettings/printerSettings1.bin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7" name="Shape 13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62224269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660400" y="4292600"/>
            <a:ext cx="11684000" cy="2222500"/>
          </a:xfrm>
          <a:prstGeom prst="rect">
            <a:avLst/>
          </a:prstGeom>
        </p:spPr>
        <p:txBody>
          <a:bodyPr/>
          <a:lstStyle>
            <a:lvl1pPr>
              <a:defRPr sz="6200" spc="992"/>
            </a:lvl1pPr>
          </a:lstStyle>
          <a:p>
            <a:r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/>
          </p:nvPr>
        </p:nvSpPr>
        <p:spPr>
          <a:xfrm>
            <a:off x="660400" y="3416300"/>
            <a:ext cx="11684000" cy="889000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0"/>
              </a:spcBef>
              <a:buClrTx/>
              <a:buSzTx/>
              <a:buNone/>
              <a:defRPr sz="2400" cap="all" spc="384">
                <a:solidFill>
                  <a:schemeClr val="accent2">
                    <a:satOff val="44164"/>
                    <a:lumOff val="14231"/>
                  </a:schemeClr>
                </a:solidFill>
                <a:latin typeface="Avenir Book"/>
                <a:ea typeface="Avenir Book"/>
                <a:cs typeface="Avenir Book"/>
                <a:sym typeface="Avenir Book"/>
              </a:defRPr>
            </a:lvl1pPr>
            <a:lvl2pPr marL="0" indent="228600">
              <a:spcBef>
                <a:spcPts val="0"/>
              </a:spcBef>
              <a:buClrTx/>
              <a:buSzTx/>
              <a:buNone/>
              <a:defRPr sz="2400" cap="all" spc="384">
                <a:solidFill>
                  <a:schemeClr val="accent2">
                    <a:satOff val="44164"/>
                    <a:lumOff val="14231"/>
                  </a:schemeClr>
                </a:solidFill>
                <a:latin typeface="Avenir Book"/>
                <a:ea typeface="Avenir Book"/>
                <a:cs typeface="Avenir Book"/>
                <a:sym typeface="Avenir Book"/>
              </a:defRPr>
            </a:lvl2pPr>
            <a:lvl3pPr marL="0" indent="457200">
              <a:spcBef>
                <a:spcPts val="0"/>
              </a:spcBef>
              <a:buClrTx/>
              <a:buSzTx/>
              <a:buNone/>
              <a:defRPr sz="2400" cap="all" spc="384">
                <a:solidFill>
                  <a:schemeClr val="accent2">
                    <a:satOff val="44164"/>
                    <a:lumOff val="14231"/>
                  </a:schemeClr>
                </a:solidFill>
                <a:latin typeface="Avenir Book"/>
                <a:ea typeface="Avenir Book"/>
                <a:cs typeface="Avenir Book"/>
                <a:sym typeface="Avenir Book"/>
              </a:defRPr>
            </a:lvl3pPr>
            <a:lvl4pPr marL="0" indent="685800">
              <a:spcBef>
                <a:spcPts val="0"/>
              </a:spcBef>
              <a:buClrTx/>
              <a:buSzTx/>
              <a:buNone/>
              <a:defRPr sz="2400" cap="all" spc="384">
                <a:solidFill>
                  <a:schemeClr val="accent2">
                    <a:satOff val="44164"/>
                    <a:lumOff val="14231"/>
                  </a:schemeClr>
                </a:solidFill>
                <a:latin typeface="Avenir Book"/>
                <a:ea typeface="Avenir Book"/>
                <a:cs typeface="Avenir Book"/>
                <a:sym typeface="Avenir Book"/>
              </a:defRPr>
            </a:lvl4pPr>
            <a:lvl5pPr marL="0" indent="914400">
              <a:spcBef>
                <a:spcPts val="0"/>
              </a:spcBef>
              <a:buClrTx/>
              <a:buSzTx/>
              <a:buNone/>
              <a:defRPr sz="2400" cap="all" spc="384">
                <a:solidFill>
                  <a:schemeClr val="accent2">
                    <a:satOff val="44164"/>
                    <a:lumOff val="14231"/>
                  </a:schemeClr>
                </a:solidFill>
                <a:latin typeface="Avenir Book"/>
                <a:ea typeface="Avenir Book"/>
                <a:cs typeface="Avenir Book"/>
                <a:sym typeface="Avenir Book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/>
          </p:cNvSpPr>
          <p:nvPr>
            <p:ph type="pic" sz="half" idx="13"/>
          </p:nvPr>
        </p:nvSpPr>
        <p:spPr>
          <a:xfrm>
            <a:off x="6502400" y="4879052"/>
            <a:ext cx="6502400" cy="48768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94" name="Shape 94"/>
          <p:cNvSpPr>
            <a:spLocks noGrp="1"/>
          </p:cNvSpPr>
          <p:nvPr>
            <p:ph type="pic" sz="half" idx="14"/>
          </p:nvPr>
        </p:nvSpPr>
        <p:spPr>
          <a:xfrm>
            <a:off x="6502400" y="0"/>
            <a:ext cx="6502400" cy="48768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95" name="Shape 95"/>
          <p:cNvSpPr>
            <a:spLocks noGrp="1"/>
          </p:cNvSpPr>
          <p:nvPr>
            <p:ph type="pic" idx="15"/>
          </p:nvPr>
        </p:nvSpPr>
        <p:spPr>
          <a:xfrm>
            <a:off x="0" y="0"/>
            <a:ext cx="65024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96" name="Shape 9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>
            <a:spLocks noGrp="1"/>
          </p:cNvSpPr>
          <p:nvPr>
            <p:ph type="body" sz="quarter" idx="13"/>
          </p:nvPr>
        </p:nvSpPr>
        <p:spPr>
          <a:xfrm>
            <a:off x="1270000" y="6362700"/>
            <a:ext cx="10464800" cy="5207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sz="2400" cap="all" spc="384">
                <a:solidFill>
                  <a:schemeClr val="accent2">
                    <a:satOff val="44164"/>
                    <a:lumOff val="14231"/>
                  </a:schemeClr>
                </a:solidFill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104" name="Shape 104"/>
          <p:cNvSpPr>
            <a:spLocks noGrp="1"/>
          </p:cNvSpPr>
          <p:nvPr>
            <p:ph type="body" sz="quarter" idx="14"/>
          </p:nvPr>
        </p:nvSpPr>
        <p:spPr>
          <a:xfrm>
            <a:off x="1270000" y="4248150"/>
            <a:ext cx="10464800" cy="7239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</a:lvl1pPr>
          </a:lstStyle>
          <a:p>
            <a:r>
              <a:t>“Type a quote here.” </a:t>
            </a:r>
          </a:p>
        </p:txBody>
      </p:sp>
      <p:sp>
        <p:nvSpPr>
          <p:cNvPr id="105" name="Shape 10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>
            <a:spLocks noGrp="1"/>
          </p:cNvSpPr>
          <p:nvPr>
            <p:ph type="body" sz="quarter" idx="13"/>
          </p:nvPr>
        </p:nvSpPr>
        <p:spPr>
          <a:xfrm>
            <a:off x="1270000" y="2959100"/>
            <a:ext cx="10464800" cy="5207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sz="2400" cap="all" spc="384">
                <a:solidFill>
                  <a:schemeClr val="accent2">
                    <a:satOff val="44164"/>
                    <a:lumOff val="14231"/>
                  </a:schemeClr>
                </a:solidFill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113" name="Shape 113"/>
          <p:cNvSpPr>
            <a:spLocks noGrp="1"/>
          </p:cNvSpPr>
          <p:nvPr>
            <p:ph type="body" sz="quarter" idx="14"/>
          </p:nvPr>
        </p:nvSpPr>
        <p:spPr>
          <a:xfrm>
            <a:off x="1270000" y="1346200"/>
            <a:ext cx="10464800" cy="7239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</a:lvl1pPr>
          </a:lstStyle>
          <a:p>
            <a:r>
              <a:t>“Type a quote here.” </a:t>
            </a:r>
          </a:p>
        </p:txBody>
      </p:sp>
      <p:sp>
        <p:nvSpPr>
          <p:cNvPr id="114" name="Shape 114"/>
          <p:cNvSpPr>
            <a:spLocks noGrp="1"/>
          </p:cNvSpPr>
          <p:nvPr>
            <p:ph type="pic" idx="15"/>
          </p:nvPr>
        </p:nvSpPr>
        <p:spPr>
          <a:xfrm>
            <a:off x="-19050" y="3613150"/>
            <a:ext cx="13004800" cy="6134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15" name="Shape 11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23" name="Shape 12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Shape 21"/>
          <p:cNvSpPr>
            <a:spLocks noGrp="1"/>
          </p:cNvSpPr>
          <p:nvPr>
            <p:ph type="title"/>
          </p:nvPr>
        </p:nvSpPr>
        <p:spPr>
          <a:xfrm>
            <a:off x="660400" y="1003300"/>
            <a:ext cx="11684000" cy="1460500"/>
          </a:xfrm>
          <a:prstGeom prst="rect">
            <a:avLst/>
          </a:prstGeom>
        </p:spPr>
        <p:txBody>
          <a:bodyPr/>
          <a:lstStyle>
            <a:lvl1pPr>
              <a:defRPr sz="6200" spc="992"/>
            </a:lvl1pPr>
          </a:lstStyle>
          <a:p>
            <a:r>
              <a:t>Title Text</a:t>
            </a:r>
          </a:p>
        </p:txBody>
      </p:sp>
      <p:sp>
        <p:nvSpPr>
          <p:cNvPr id="22" name="Shape 22"/>
          <p:cNvSpPr>
            <a:spLocks noGrp="1"/>
          </p:cNvSpPr>
          <p:nvPr>
            <p:ph type="body" sz="quarter" idx="1"/>
          </p:nvPr>
        </p:nvSpPr>
        <p:spPr>
          <a:xfrm>
            <a:off x="660400" y="508000"/>
            <a:ext cx="11684000" cy="508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ClrTx/>
              <a:buSzTx/>
              <a:buNone/>
              <a:defRPr sz="2400" cap="all" spc="384">
                <a:latin typeface="Avenir Book"/>
                <a:ea typeface="Avenir Book"/>
                <a:cs typeface="Avenir Book"/>
                <a:sym typeface="Avenir Book"/>
              </a:defRPr>
            </a:lvl1pPr>
            <a:lvl2pPr marL="0" indent="228600">
              <a:spcBef>
                <a:spcPts val="0"/>
              </a:spcBef>
              <a:buClrTx/>
              <a:buSzTx/>
              <a:buNone/>
              <a:defRPr sz="2400" cap="all" spc="384">
                <a:latin typeface="Avenir Book"/>
                <a:ea typeface="Avenir Book"/>
                <a:cs typeface="Avenir Book"/>
                <a:sym typeface="Avenir Book"/>
              </a:defRPr>
            </a:lvl2pPr>
            <a:lvl3pPr marL="0" indent="457200">
              <a:spcBef>
                <a:spcPts val="0"/>
              </a:spcBef>
              <a:buClrTx/>
              <a:buSzTx/>
              <a:buNone/>
              <a:defRPr sz="2400" cap="all" spc="384">
                <a:latin typeface="Avenir Book"/>
                <a:ea typeface="Avenir Book"/>
                <a:cs typeface="Avenir Book"/>
                <a:sym typeface="Avenir Book"/>
              </a:defRPr>
            </a:lvl3pPr>
            <a:lvl4pPr marL="0" indent="685800">
              <a:spcBef>
                <a:spcPts val="0"/>
              </a:spcBef>
              <a:buClrTx/>
              <a:buSzTx/>
              <a:buNone/>
              <a:defRPr sz="2400" cap="all" spc="384">
                <a:latin typeface="Avenir Book"/>
                <a:ea typeface="Avenir Book"/>
                <a:cs typeface="Avenir Book"/>
                <a:sym typeface="Avenir Book"/>
              </a:defRPr>
            </a:lvl4pPr>
            <a:lvl5pPr marL="0" indent="914400">
              <a:spcBef>
                <a:spcPts val="0"/>
              </a:spcBef>
              <a:buClrTx/>
              <a:buSzTx/>
              <a:buNone/>
              <a:defRPr sz="2400" cap="all" spc="384">
                <a:latin typeface="Avenir Book"/>
                <a:ea typeface="Avenir Book"/>
                <a:cs typeface="Avenir Book"/>
                <a:sym typeface="Avenir Book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hape 2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>
            <a:spLocks noGrp="1"/>
          </p:cNvSpPr>
          <p:nvPr>
            <p:ph type="pic" idx="13"/>
          </p:nvPr>
        </p:nvSpPr>
        <p:spPr>
          <a:xfrm>
            <a:off x="0" y="2717800"/>
            <a:ext cx="13004800" cy="70358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1" name="Shape 31"/>
          <p:cNvSpPr>
            <a:spLocks noGrp="1"/>
          </p:cNvSpPr>
          <p:nvPr>
            <p:ph type="title"/>
          </p:nvPr>
        </p:nvSpPr>
        <p:spPr>
          <a:xfrm>
            <a:off x="660400" y="1003300"/>
            <a:ext cx="11684000" cy="1460500"/>
          </a:xfrm>
          <a:prstGeom prst="rect">
            <a:avLst/>
          </a:prstGeom>
        </p:spPr>
        <p:txBody>
          <a:bodyPr/>
          <a:lstStyle>
            <a:lvl1pPr>
              <a:defRPr sz="6200" spc="992"/>
            </a:lvl1pPr>
          </a:lstStyle>
          <a:p>
            <a:r>
              <a:t>Title Text</a:t>
            </a:r>
          </a:p>
        </p:txBody>
      </p:sp>
      <p:sp>
        <p:nvSpPr>
          <p:cNvPr id="32" name="Shape 32"/>
          <p:cNvSpPr>
            <a:spLocks noGrp="1"/>
          </p:cNvSpPr>
          <p:nvPr>
            <p:ph type="body" sz="quarter" idx="1"/>
          </p:nvPr>
        </p:nvSpPr>
        <p:spPr>
          <a:xfrm>
            <a:off x="660400" y="508000"/>
            <a:ext cx="11684000" cy="508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ClrTx/>
              <a:buSzTx/>
              <a:buNone/>
              <a:defRPr sz="2400" cap="all" spc="384">
                <a:latin typeface="Avenir Book"/>
                <a:ea typeface="Avenir Book"/>
                <a:cs typeface="Avenir Book"/>
                <a:sym typeface="Avenir Book"/>
              </a:defRPr>
            </a:lvl1pPr>
            <a:lvl2pPr marL="0" indent="228600">
              <a:spcBef>
                <a:spcPts val="0"/>
              </a:spcBef>
              <a:buClrTx/>
              <a:buSzTx/>
              <a:buNone/>
              <a:defRPr sz="2400" cap="all" spc="384">
                <a:latin typeface="Avenir Book"/>
                <a:ea typeface="Avenir Book"/>
                <a:cs typeface="Avenir Book"/>
                <a:sym typeface="Avenir Book"/>
              </a:defRPr>
            </a:lvl2pPr>
            <a:lvl3pPr marL="0" indent="457200">
              <a:spcBef>
                <a:spcPts val="0"/>
              </a:spcBef>
              <a:buClrTx/>
              <a:buSzTx/>
              <a:buNone/>
              <a:defRPr sz="2400" cap="all" spc="384">
                <a:latin typeface="Avenir Book"/>
                <a:ea typeface="Avenir Book"/>
                <a:cs typeface="Avenir Book"/>
                <a:sym typeface="Avenir Book"/>
              </a:defRPr>
            </a:lvl3pPr>
            <a:lvl4pPr marL="0" indent="685800">
              <a:spcBef>
                <a:spcPts val="0"/>
              </a:spcBef>
              <a:buClrTx/>
              <a:buSzTx/>
              <a:buNone/>
              <a:defRPr sz="2400" cap="all" spc="384">
                <a:latin typeface="Avenir Book"/>
                <a:ea typeface="Avenir Book"/>
                <a:cs typeface="Avenir Book"/>
                <a:sym typeface="Avenir Book"/>
              </a:defRPr>
            </a:lvl4pPr>
            <a:lvl5pPr marL="0" indent="914400">
              <a:spcBef>
                <a:spcPts val="0"/>
              </a:spcBef>
              <a:buClrTx/>
              <a:buSzTx/>
              <a:buNone/>
              <a:defRPr sz="2400" cap="all" spc="384">
                <a:latin typeface="Avenir Book"/>
                <a:ea typeface="Avenir Book"/>
                <a:cs typeface="Avenir Book"/>
                <a:sym typeface="Avenir Book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3" name="Shape 3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>
            <a:spLocks noGrp="1"/>
          </p:cNvSpPr>
          <p:nvPr>
            <p:ph type="title"/>
          </p:nvPr>
        </p:nvSpPr>
        <p:spPr>
          <a:xfrm>
            <a:off x="660400" y="3759200"/>
            <a:ext cx="11684000" cy="2222500"/>
          </a:xfrm>
          <a:prstGeom prst="rect">
            <a:avLst/>
          </a:prstGeom>
        </p:spPr>
        <p:txBody>
          <a:bodyPr anchor="ctr"/>
          <a:lstStyle>
            <a:lvl1pPr>
              <a:defRPr sz="6200" spc="992"/>
            </a:lvl1pPr>
          </a:lstStyle>
          <a:p>
            <a:r>
              <a:t>Title Text</a:t>
            </a:r>
          </a:p>
        </p:txBody>
      </p:sp>
      <p:sp>
        <p:nvSpPr>
          <p:cNvPr id="41" name="Shape 4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/>
          </p:cNvSpPr>
          <p:nvPr>
            <p:ph type="pic" idx="13"/>
          </p:nvPr>
        </p:nvSpPr>
        <p:spPr>
          <a:xfrm>
            <a:off x="6496050" y="6350"/>
            <a:ext cx="65024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49" name="Shape 49"/>
          <p:cNvSpPr>
            <a:spLocks noGrp="1"/>
          </p:cNvSpPr>
          <p:nvPr>
            <p:ph type="title"/>
          </p:nvPr>
        </p:nvSpPr>
        <p:spPr>
          <a:xfrm>
            <a:off x="546100" y="4305300"/>
            <a:ext cx="5410200" cy="29845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0" name="Shape 50"/>
          <p:cNvSpPr>
            <a:spLocks noGrp="1"/>
          </p:cNvSpPr>
          <p:nvPr>
            <p:ph type="body" sz="quarter" idx="1"/>
          </p:nvPr>
        </p:nvSpPr>
        <p:spPr>
          <a:xfrm>
            <a:off x="546100" y="3429000"/>
            <a:ext cx="5410200" cy="889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ClrTx/>
              <a:buSzTx/>
              <a:buNone/>
              <a:defRPr sz="2400" cap="all" spc="384">
                <a:solidFill>
                  <a:schemeClr val="accent2">
                    <a:satOff val="44164"/>
                    <a:lumOff val="14231"/>
                  </a:schemeClr>
                </a:solidFill>
                <a:latin typeface="Avenir Book"/>
                <a:ea typeface="Avenir Book"/>
                <a:cs typeface="Avenir Book"/>
                <a:sym typeface="Avenir Book"/>
              </a:defRPr>
            </a:lvl1pPr>
            <a:lvl2pPr marL="0" indent="228600">
              <a:spcBef>
                <a:spcPts val="0"/>
              </a:spcBef>
              <a:buClrTx/>
              <a:buSzTx/>
              <a:buNone/>
              <a:defRPr sz="2400" cap="all" spc="384">
                <a:solidFill>
                  <a:schemeClr val="accent2">
                    <a:satOff val="44164"/>
                    <a:lumOff val="14231"/>
                  </a:schemeClr>
                </a:solidFill>
                <a:latin typeface="Avenir Book"/>
                <a:ea typeface="Avenir Book"/>
                <a:cs typeface="Avenir Book"/>
                <a:sym typeface="Avenir Book"/>
              </a:defRPr>
            </a:lvl2pPr>
            <a:lvl3pPr marL="0" indent="457200">
              <a:spcBef>
                <a:spcPts val="0"/>
              </a:spcBef>
              <a:buClrTx/>
              <a:buSzTx/>
              <a:buNone/>
              <a:defRPr sz="2400" cap="all" spc="384">
                <a:solidFill>
                  <a:schemeClr val="accent2">
                    <a:satOff val="44164"/>
                    <a:lumOff val="14231"/>
                  </a:schemeClr>
                </a:solidFill>
                <a:latin typeface="Avenir Book"/>
                <a:ea typeface="Avenir Book"/>
                <a:cs typeface="Avenir Book"/>
                <a:sym typeface="Avenir Book"/>
              </a:defRPr>
            </a:lvl3pPr>
            <a:lvl4pPr marL="0" indent="685800">
              <a:spcBef>
                <a:spcPts val="0"/>
              </a:spcBef>
              <a:buClrTx/>
              <a:buSzTx/>
              <a:buNone/>
              <a:defRPr sz="2400" cap="all" spc="384">
                <a:solidFill>
                  <a:schemeClr val="accent2">
                    <a:satOff val="44164"/>
                    <a:lumOff val="14231"/>
                  </a:schemeClr>
                </a:solidFill>
                <a:latin typeface="Avenir Book"/>
                <a:ea typeface="Avenir Book"/>
                <a:cs typeface="Avenir Book"/>
                <a:sym typeface="Avenir Book"/>
              </a:defRPr>
            </a:lvl4pPr>
            <a:lvl5pPr marL="0" indent="914400">
              <a:spcBef>
                <a:spcPts val="0"/>
              </a:spcBef>
              <a:buClrTx/>
              <a:buSzTx/>
              <a:buNone/>
              <a:defRPr sz="2400" cap="all" spc="384">
                <a:solidFill>
                  <a:schemeClr val="accent2">
                    <a:satOff val="44164"/>
                    <a:lumOff val="14231"/>
                  </a:schemeClr>
                </a:solidFill>
                <a:latin typeface="Avenir Book"/>
                <a:ea typeface="Avenir Book"/>
                <a:cs typeface="Avenir Book"/>
                <a:sym typeface="Avenir Book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1" name="Shape 5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9" name="Shape 5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Shape 6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hape 6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/>
          </p:cNvSpPr>
          <p:nvPr>
            <p:ph type="pic" idx="13"/>
          </p:nvPr>
        </p:nvSpPr>
        <p:spPr>
          <a:xfrm>
            <a:off x="6502400" y="0"/>
            <a:ext cx="65024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76" name="Shape 76"/>
          <p:cNvSpPr>
            <a:spLocks noGrp="1"/>
          </p:cNvSpPr>
          <p:nvPr>
            <p:ph type="title"/>
          </p:nvPr>
        </p:nvSpPr>
        <p:spPr>
          <a:xfrm>
            <a:off x="660400" y="609600"/>
            <a:ext cx="5080000" cy="18542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77" name="Shape 77"/>
          <p:cNvSpPr>
            <a:spLocks noGrp="1"/>
          </p:cNvSpPr>
          <p:nvPr>
            <p:ph type="body" sz="half" idx="1"/>
          </p:nvPr>
        </p:nvSpPr>
        <p:spPr>
          <a:xfrm>
            <a:off x="660400" y="2819400"/>
            <a:ext cx="5080000" cy="6057900"/>
          </a:xfrm>
          <a:prstGeom prst="rect">
            <a:avLst/>
          </a:prstGeom>
        </p:spPr>
        <p:txBody>
          <a:bodyPr/>
          <a:lstStyle>
            <a:lvl1pPr marL="393700" indent="-393700">
              <a:spcBef>
                <a:spcPts val="3200"/>
              </a:spcBef>
              <a:defRPr sz="3000"/>
            </a:lvl1pPr>
            <a:lvl2pPr marL="787400" indent="-393700">
              <a:spcBef>
                <a:spcPts val="3200"/>
              </a:spcBef>
              <a:defRPr sz="3000"/>
            </a:lvl2pPr>
            <a:lvl3pPr marL="1181100" indent="-393700">
              <a:spcBef>
                <a:spcPts val="3200"/>
              </a:spcBef>
              <a:defRPr sz="3000"/>
            </a:lvl3pPr>
            <a:lvl4pPr marL="1574800" indent="-393700">
              <a:spcBef>
                <a:spcPts val="3200"/>
              </a:spcBef>
              <a:defRPr sz="3000"/>
            </a:lvl4pPr>
            <a:lvl5pPr marL="1968500" indent="-393700">
              <a:spcBef>
                <a:spcPts val="3200"/>
              </a:spcBef>
              <a:defRPr sz="3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8" name="Shape 7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>
            <a:spLocks noGrp="1"/>
          </p:cNvSpPr>
          <p:nvPr>
            <p:ph type="body" idx="1"/>
          </p:nvPr>
        </p:nvSpPr>
        <p:spPr>
          <a:xfrm>
            <a:off x="660400" y="1511300"/>
            <a:ext cx="11684000" cy="671830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6" name="Shape 8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660400" y="609600"/>
            <a:ext cx="11684000" cy="1422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660400" y="2019300"/>
            <a:ext cx="11684000" cy="6718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6311897" y="9258300"/>
            <a:ext cx="352045" cy="4191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/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ransition xmlns:p14="http://schemas.microsoft.com/office/powerpoint/2010/main" spd="med"/>
  <p:txStyles>
    <p:titleStyle>
      <a:lvl1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500" b="0" i="0" u="none" strike="noStrike" cap="all" spc="72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1pPr>
      <a:lvl2pPr marL="0" marR="0" indent="2286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500" b="0" i="0" u="none" strike="noStrike" cap="all" spc="72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2pPr>
      <a:lvl3pPr marL="0" marR="0" indent="4572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500" b="0" i="0" u="none" strike="noStrike" cap="all" spc="72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3pPr>
      <a:lvl4pPr marL="0" marR="0" indent="6858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500" b="0" i="0" u="none" strike="noStrike" cap="all" spc="72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4pPr>
      <a:lvl5pPr marL="0" marR="0" indent="9144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500" b="0" i="0" u="none" strike="noStrike" cap="all" spc="72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5pPr>
      <a:lvl6pPr marL="0" marR="0" indent="11430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500" b="0" i="0" u="none" strike="noStrike" cap="all" spc="72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6pPr>
      <a:lvl7pPr marL="0" marR="0" indent="13716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500" b="0" i="0" u="none" strike="noStrike" cap="all" spc="72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7pPr>
      <a:lvl8pPr marL="0" marR="0" indent="16002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500" b="0" i="0" u="none" strike="noStrike" cap="all" spc="72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8pPr>
      <a:lvl9pPr marL="0" marR="0" indent="18288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500" b="0" i="0" u="none" strike="noStrike" cap="all" spc="72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9pPr>
    </p:titleStyle>
    <p:bodyStyle>
      <a:lvl1pPr marL="469900" marR="0" indent="-469900" algn="l" defTabSz="584200" latinLnBrk="0">
        <a:lnSpc>
          <a:spcPct val="100000"/>
        </a:lnSpc>
        <a:spcBef>
          <a:spcPts val="4200"/>
        </a:spcBef>
        <a:spcAft>
          <a:spcPts val="0"/>
        </a:spcAft>
        <a:buClr>
          <a:srgbClr val="646464"/>
        </a:buClr>
        <a:buSzPct val="90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1pPr>
      <a:lvl2pPr marL="939800" marR="0" indent="-469900" algn="l" defTabSz="584200" latinLnBrk="0">
        <a:lnSpc>
          <a:spcPct val="100000"/>
        </a:lnSpc>
        <a:spcBef>
          <a:spcPts val="4200"/>
        </a:spcBef>
        <a:spcAft>
          <a:spcPts val="0"/>
        </a:spcAft>
        <a:buClr>
          <a:srgbClr val="646464"/>
        </a:buClr>
        <a:buSzPct val="90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2pPr>
      <a:lvl3pPr marL="1409700" marR="0" indent="-469900" algn="l" defTabSz="584200" latinLnBrk="0">
        <a:lnSpc>
          <a:spcPct val="100000"/>
        </a:lnSpc>
        <a:spcBef>
          <a:spcPts val="4200"/>
        </a:spcBef>
        <a:spcAft>
          <a:spcPts val="0"/>
        </a:spcAft>
        <a:buClr>
          <a:srgbClr val="646464"/>
        </a:buClr>
        <a:buSzPct val="90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3pPr>
      <a:lvl4pPr marL="1879600" marR="0" indent="-469900" algn="l" defTabSz="584200" latinLnBrk="0">
        <a:lnSpc>
          <a:spcPct val="100000"/>
        </a:lnSpc>
        <a:spcBef>
          <a:spcPts val="4200"/>
        </a:spcBef>
        <a:spcAft>
          <a:spcPts val="0"/>
        </a:spcAft>
        <a:buClr>
          <a:srgbClr val="646464"/>
        </a:buClr>
        <a:buSzPct val="90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4pPr>
      <a:lvl5pPr marL="2349500" marR="0" indent="-469900" algn="l" defTabSz="584200" latinLnBrk="0">
        <a:lnSpc>
          <a:spcPct val="100000"/>
        </a:lnSpc>
        <a:spcBef>
          <a:spcPts val="4200"/>
        </a:spcBef>
        <a:spcAft>
          <a:spcPts val="0"/>
        </a:spcAft>
        <a:buClr>
          <a:srgbClr val="646464"/>
        </a:buClr>
        <a:buSzPct val="90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5pPr>
      <a:lvl6pPr marL="2819400" marR="0" indent="-469900" algn="l" defTabSz="584200" latinLnBrk="0">
        <a:lnSpc>
          <a:spcPct val="100000"/>
        </a:lnSpc>
        <a:spcBef>
          <a:spcPts val="4200"/>
        </a:spcBef>
        <a:spcAft>
          <a:spcPts val="0"/>
        </a:spcAft>
        <a:buClr>
          <a:srgbClr val="646464"/>
        </a:buClr>
        <a:buSzPct val="90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6pPr>
      <a:lvl7pPr marL="3289300" marR="0" indent="-469900" algn="l" defTabSz="584200" latinLnBrk="0">
        <a:lnSpc>
          <a:spcPct val="100000"/>
        </a:lnSpc>
        <a:spcBef>
          <a:spcPts val="4200"/>
        </a:spcBef>
        <a:spcAft>
          <a:spcPts val="0"/>
        </a:spcAft>
        <a:buClr>
          <a:srgbClr val="646464"/>
        </a:buClr>
        <a:buSzPct val="90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7pPr>
      <a:lvl8pPr marL="3759200" marR="0" indent="-469900" algn="l" defTabSz="584200" latinLnBrk="0">
        <a:lnSpc>
          <a:spcPct val="100000"/>
        </a:lnSpc>
        <a:spcBef>
          <a:spcPts val="4200"/>
        </a:spcBef>
        <a:spcAft>
          <a:spcPts val="0"/>
        </a:spcAft>
        <a:buClr>
          <a:srgbClr val="646464"/>
        </a:buClr>
        <a:buSzPct val="90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8pPr>
      <a:lvl9pPr marL="4229100" marR="0" indent="-469900" algn="l" defTabSz="584200" latinLnBrk="0">
        <a:lnSpc>
          <a:spcPct val="100000"/>
        </a:lnSpc>
        <a:spcBef>
          <a:spcPts val="4200"/>
        </a:spcBef>
        <a:spcAft>
          <a:spcPts val="0"/>
        </a:spcAft>
        <a:buClr>
          <a:srgbClr val="646464"/>
        </a:buClr>
        <a:buSzPct val="90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venir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venir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venir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venir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venir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venir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venir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venir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venir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3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Relationship Id="rId3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.gi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7.jpeg"/><Relationship Id="rId3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hyperlink" Target="https://popapp.in/w/projects/572486fbbb163c267576b35b/preview" TargetMode="External"/><Relationship Id="rId3" Type="http://schemas.openxmlformats.org/officeDocument/2006/relationships/image" Target="../media/image1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0.jpeg"/><Relationship Id="rId3" Type="http://schemas.openxmlformats.org/officeDocument/2006/relationships/image" Target="../media/image1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fashion-girl-wallpaper-filtered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5385" y="-55658"/>
            <a:ext cx="15783861" cy="9864916"/>
          </a:xfrm>
          <a:prstGeom prst="rect">
            <a:avLst/>
          </a:prstGeom>
          <a:ln w="12700">
            <a:miter lim="400000"/>
          </a:ln>
        </p:spPr>
      </p:pic>
      <p:sp>
        <p:nvSpPr>
          <p:cNvPr id="140" name="Shape 140"/>
          <p:cNvSpPr/>
          <p:nvPr/>
        </p:nvSpPr>
        <p:spPr>
          <a:xfrm>
            <a:off x="-47867" y="-37559"/>
            <a:ext cx="13100534" cy="9828718"/>
          </a:xfrm>
          <a:prstGeom prst="rect">
            <a:avLst/>
          </a:prstGeom>
          <a:blipFill>
            <a:blip r:embed="rId3">
              <a:alphaModFix amt="44635"/>
            </a:blip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 cap="all" spc="384">
                <a:latin typeface="Avenir Medium"/>
                <a:ea typeface="Avenir Medium"/>
                <a:cs typeface="Avenir Medium"/>
                <a:sym typeface="Avenir Medium"/>
              </a:defRPr>
            </a:pPr>
            <a:endParaRPr/>
          </a:p>
        </p:txBody>
      </p:sp>
      <p:sp>
        <p:nvSpPr>
          <p:cNvPr id="141" name="Shape 141"/>
          <p:cNvSpPr>
            <a:spLocks noGrp="1"/>
          </p:cNvSpPr>
          <p:nvPr>
            <p:ph type="title"/>
          </p:nvPr>
        </p:nvSpPr>
        <p:spPr>
          <a:xfrm>
            <a:off x="660400" y="1003300"/>
            <a:ext cx="11986208" cy="4151000"/>
          </a:xfrm>
          <a:prstGeom prst="rect">
            <a:avLst/>
          </a:prstGeom>
        </p:spPr>
        <p:txBody>
          <a:bodyPr/>
          <a:lstStyle/>
          <a:p>
            <a:pPr algn="r" defTabSz="519937">
              <a:defRPr sz="9879" spc="1580">
                <a:latin typeface="Avenir Next"/>
                <a:ea typeface="Avenir Next"/>
                <a:cs typeface="Avenir Next"/>
                <a:sym typeface="Avenir Next"/>
              </a:defRPr>
            </a:pPr>
            <a:r>
              <a:t>S</a:t>
            </a:r>
            <a:r>
              <a:rPr>
                <a:latin typeface="Avenir Book"/>
                <a:ea typeface="Avenir Book"/>
                <a:cs typeface="Avenir Book"/>
                <a:sym typeface="Avenir Book"/>
              </a:rPr>
              <a:t>MART</a:t>
            </a:r>
          </a:p>
          <a:p>
            <a:pPr algn="r" defTabSz="519937">
              <a:defRPr sz="9879" spc="1580"/>
            </a:pPr>
            <a:r>
              <a:rPr>
                <a:latin typeface="Avenir Next"/>
                <a:ea typeface="Avenir Next"/>
                <a:cs typeface="Avenir Next"/>
                <a:sym typeface="Avenir Next"/>
              </a:rPr>
              <a:t>Closet</a:t>
            </a:r>
            <a:r>
              <a:t> </a:t>
            </a:r>
          </a:p>
          <a:p>
            <a:pPr lvl="1" indent="203454" algn="r" defTabSz="519937">
              <a:defRPr sz="3559" spc="569"/>
            </a:pPr>
            <a:r>
              <a:t>beta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037769" y="450862"/>
            <a:ext cx="4801841" cy="8536606"/>
          </a:xfrm>
          <a:prstGeom prst="rect">
            <a:avLst/>
          </a:prstGeom>
          <a:ln w="12700">
            <a:miter lim="400000"/>
          </a:ln>
        </p:spPr>
      </p:pic>
      <p:sp>
        <p:nvSpPr>
          <p:cNvPr id="177" name="Shape 177"/>
          <p:cNvSpPr>
            <a:spLocks noGrp="1"/>
          </p:cNvSpPr>
          <p:nvPr>
            <p:ph type="title"/>
          </p:nvPr>
        </p:nvSpPr>
        <p:spPr>
          <a:xfrm>
            <a:off x="903385" y="359829"/>
            <a:ext cx="4388498" cy="977785"/>
          </a:xfrm>
          <a:prstGeom prst="rect">
            <a:avLst/>
          </a:prstGeom>
        </p:spPr>
        <p:txBody>
          <a:bodyPr/>
          <a:lstStyle/>
          <a:p>
            <a:r>
              <a:rPr lang="es-ES_tradnl" dirty="0" err="1" smtClean="0"/>
              <a:t>BenefitS</a:t>
            </a:r>
            <a:endParaRPr dirty="0"/>
          </a:p>
        </p:txBody>
      </p:sp>
      <p:sp>
        <p:nvSpPr>
          <p:cNvPr id="2" name="CuadroTexto 1"/>
          <p:cNvSpPr txBox="1"/>
          <p:nvPr/>
        </p:nvSpPr>
        <p:spPr>
          <a:xfrm>
            <a:off x="515313" y="1525707"/>
            <a:ext cx="7257862" cy="79816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571500" marR="0" indent="-571500" algn="l" defTabSz="584200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r>
              <a:rPr lang="en-GB" sz="3200" dirty="0" smtClean="0"/>
              <a:t>Extra revenue from cross-selling and recommendations like Amazon does (who increased 33% the benefit with this strategies)</a:t>
            </a:r>
          </a:p>
          <a:p>
            <a:pPr marL="571500" marR="0" indent="-571500" algn="l" defTabSz="584200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endParaRPr lang="en-GB" sz="3200" dirty="0" smtClean="0"/>
          </a:p>
          <a:p>
            <a:pPr marL="571500" marR="0" indent="-571500" algn="l" defTabSz="584200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r>
              <a:rPr lang="en-GB" sz="3200" dirty="0" smtClean="0"/>
              <a:t>Measure </a:t>
            </a:r>
            <a:r>
              <a:rPr lang="en-GB" sz="3200" dirty="0" smtClean="0"/>
              <a:t>behaviours and habits </a:t>
            </a:r>
            <a:r>
              <a:rPr lang="en-GB" sz="3200" dirty="0" smtClean="0"/>
              <a:t>of </a:t>
            </a:r>
            <a:r>
              <a:rPr lang="en-GB" sz="3200" dirty="0" smtClean="0"/>
              <a:t>the </a:t>
            </a:r>
            <a:r>
              <a:rPr lang="en-GB" sz="3200" dirty="0" smtClean="0"/>
              <a:t>customers, thanks to the </a:t>
            </a:r>
            <a:r>
              <a:rPr lang="en-GB" sz="3200" dirty="0" err="1" smtClean="0"/>
              <a:t>IoT</a:t>
            </a:r>
            <a:r>
              <a:rPr lang="en-GB" sz="3200" dirty="0"/>
              <a:t> </a:t>
            </a:r>
            <a:r>
              <a:rPr lang="en-GB" sz="3200" dirty="0" smtClean="0"/>
              <a:t>and </a:t>
            </a:r>
            <a:r>
              <a:rPr lang="en-GB" sz="3200" dirty="0" err="1" smtClean="0"/>
              <a:t>wearables</a:t>
            </a:r>
            <a:r>
              <a:rPr lang="en-GB" sz="3200" dirty="0" smtClean="0"/>
              <a:t> technology.</a:t>
            </a:r>
            <a:endParaRPr lang="en-GB" sz="3200" dirty="0" smtClean="0"/>
          </a:p>
          <a:p>
            <a:pPr marL="571500" marR="0" indent="-571500" algn="l" defTabSz="584200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endParaRPr lang="en-GB" sz="3200" dirty="0" smtClean="0"/>
          </a:p>
          <a:p>
            <a:pPr marL="571500" marR="0" indent="-571500" algn="l" defTabSz="584200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r>
              <a:rPr lang="en-GB" sz="3200" dirty="0" smtClean="0"/>
              <a:t>Apply all </a:t>
            </a:r>
            <a:r>
              <a:rPr lang="en-GB" sz="3200" dirty="0" smtClean="0"/>
              <a:t>the big </a:t>
            </a:r>
            <a:r>
              <a:rPr lang="en-GB" sz="3200" dirty="0" smtClean="0"/>
              <a:t>data collected to business intelligence, in order to predict demand and </a:t>
            </a:r>
            <a:r>
              <a:rPr lang="en-GB" sz="3200" dirty="0" smtClean="0"/>
              <a:t>trends</a:t>
            </a:r>
            <a:r>
              <a:rPr lang="en-GB" sz="3200" dirty="0" smtClean="0"/>
              <a:t>, thanks to machine learning, and the smart advisors.</a:t>
            </a:r>
            <a:endParaRPr lang="en-GB" sz="3200" dirty="0" smtClean="0"/>
          </a:p>
          <a:p>
            <a:pPr marL="571500" marR="0" indent="-571500" algn="l" defTabSz="584200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endParaRPr lang="en-GB" sz="3200" dirty="0" smtClean="0"/>
          </a:p>
          <a:p>
            <a:pPr marL="571500" marR="0" indent="-571500" algn="l" defTabSz="584200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endParaRPr lang="en-GB" sz="3200" dirty="0" smtClean="0"/>
          </a:p>
        </p:txBody>
      </p:sp>
    </p:spTree>
  </p:cSld>
  <p:clrMapOvr>
    <a:masterClrMapping/>
  </p:clrMapOvr>
  <p:transition xmlns:p14="http://schemas.microsoft.com/office/powerpoint/2010/main" spd="slow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037769" y="450862"/>
            <a:ext cx="4801841" cy="8536606"/>
          </a:xfrm>
          <a:prstGeom prst="rect">
            <a:avLst/>
          </a:prstGeom>
          <a:ln w="12700">
            <a:miter lim="400000"/>
          </a:ln>
        </p:spPr>
      </p:pic>
      <p:sp>
        <p:nvSpPr>
          <p:cNvPr id="177" name="Shape 177"/>
          <p:cNvSpPr>
            <a:spLocks noGrp="1"/>
          </p:cNvSpPr>
          <p:nvPr>
            <p:ph type="title"/>
          </p:nvPr>
        </p:nvSpPr>
        <p:spPr>
          <a:xfrm>
            <a:off x="903385" y="359829"/>
            <a:ext cx="4388498" cy="977785"/>
          </a:xfrm>
          <a:prstGeom prst="rect">
            <a:avLst/>
          </a:prstGeom>
        </p:spPr>
        <p:txBody>
          <a:bodyPr/>
          <a:lstStyle/>
          <a:p>
            <a:r>
              <a:rPr lang="es-ES_tradnl" dirty="0" err="1" smtClean="0"/>
              <a:t>BenefitS</a:t>
            </a:r>
            <a:endParaRPr dirty="0"/>
          </a:p>
        </p:txBody>
      </p:sp>
      <p:sp>
        <p:nvSpPr>
          <p:cNvPr id="2" name="CuadroTexto 1"/>
          <p:cNvSpPr txBox="1"/>
          <p:nvPr/>
        </p:nvSpPr>
        <p:spPr>
          <a:xfrm>
            <a:off x="515313" y="3089107"/>
            <a:ext cx="7257862" cy="35496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R="0" algn="l" defTabSz="584200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en-GB" sz="3200" dirty="0" smtClean="0"/>
          </a:p>
          <a:p>
            <a:pPr marL="571500" marR="0" indent="-571500" algn="l" defTabSz="584200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r>
              <a:rPr lang="en-GB" sz="3200" dirty="0" smtClean="0"/>
              <a:t>Being partner of Smart closet, give you the possibility to know more about competitors, because </a:t>
            </a:r>
            <a:r>
              <a:rPr lang="en-GB" sz="3200" dirty="0" smtClean="0"/>
              <a:t>we </a:t>
            </a:r>
            <a:r>
              <a:rPr lang="en-GB" sz="3200" dirty="0" smtClean="0"/>
              <a:t>track all the clothes from people’s closets from different brands.</a:t>
            </a:r>
          </a:p>
          <a:p>
            <a:pPr marL="571500" marR="0" indent="-571500" algn="l" defTabSz="584200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endParaRPr lang="en-GB" sz="3200" dirty="0" smtClean="0"/>
          </a:p>
        </p:txBody>
      </p:sp>
    </p:spTree>
    <p:extLst>
      <p:ext uri="{BB962C8B-B14F-4D97-AF65-F5344CB8AC3E}">
        <p14:creationId xmlns:p14="http://schemas.microsoft.com/office/powerpoint/2010/main" val="1161525907"/>
      </p:ext>
    </p:extLst>
  </p:cSld>
  <p:clrMapOvr>
    <a:masterClrMapping/>
  </p:clrMapOvr>
  <p:transition xmlns:p14="http://schemas.microsoft.com/office/powerpoint/2010/main" spd="slow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>
            <a:spLocks noGrp="1"/>
          </p:cNvSpPr>
          <p:nvPr>
            <p:ph type="body" idx="13"/>
          </p:nvPr>
        </p:nvSpPr>
        <p:spPr>
          <a:xfrm>
            <a:off x="1270000" y="1960162"/>
            <a:ext cx="10464800" cy="520701"/>
          </a:xfrm>
          <a:prstGeom prst="rect">
            <a:avLst/>
          </a:prstGeom>
        </p:spPr>
        <p:txBody>
          <a:bodyPr/>
          <a:lstStyle/>
          <a:p>
            <a:r>
              <a:t>anna wintour</a:t>
            </a:r>
          </a:p>
        </p:txBody>
      </p:sp>
      <p:sp>
        <p:nvSpPr>
          <p:cNvPr id="182" name="Shape 182"/>
          <p:cNvSpPr>
            <a:spLocks noGrp="1"/>
          </p:cNvSpPr>
          <p:nvPr>
            <p:ph type="body" idx="14"/>
          </p:nvPr>
        </p:nvSpPr>
        <p:spPr>
          <a:xfrm>
            <a:off x="1270000" y="1035049"/>
            <a:ext cx="10464800" cy="1346201"/>
          </a:xfrm>
          <a:prstGeom prst="rect">
            <a:avLst/>
          </a:prstGeom>
        </p:spPr>
        <p:txBody>
          <a:bodyPr/>
          <a:lstStyle/>
          <a:p>
            <a:r>
              <a:t>“You either know Fashion or you don’t”</a:t>
            </a:r>
          </a:p>
          <a:p>
            <a:r>
              <a:t> </a:t>
            </a:r>
          </a:p>
        </p:txBody>
      </p:sp>
      <p:pic>
        <p:nvPicPr>
          <p:cNvPr id="183" name="anna-wintour-green-top-reuter.jpg"/>
          <p:cNvPicPr>
            <a:picLocks noChangeAspect="1"/>
          </p:cNvPicPr>
          <p:nvPr/>
        </p:nvPicPr>
        <p:blipFill>
          <a:blip r:embed="rId2">
            <a:extLst/>
          </a:blip>
          <a:srcRect t="1456" b="17609"/>
          <a:stretch>
            <a:fillRect/>
          </a:stretch>
        </p:blipFill>
        <p:spPr>
          <a:xfrm>
            <a:off x="313021" y="3130754"/>
            <a:ext cx="12379003" cy="667829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slow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>
            <a:spLocks noGrp="1"/>
          </p:cNvSpPr>
          <p:nvPr>
            <p:ph type="body" idx="13"/>
          </p:nvPr>
        </p:nvSpPr>
        <p:spPr>
          <a:xfrm>
            <a:off x="1270000" y="1960162"/>
            <a:ext cx="10464800" cy="520701"/>
          </a:xfrm>
          <a:prstGeom prst="rect">
            <a:avLst/>
          </a:prstGeom>
        </p:spPr>
        <p:txBody>
          <a:bodyPr/>
          <a:lstStyle/>
          <a:p>
            <a:r>
              <a:t>smart closet team</a:t>
            </a:r>
          </a:p>
        </p:txBody>
      </p:sp>
      <p:sp>
        <p:nvSpPr>
          <p:cNvPr id="186" name="Shape 186"/>
          <p:cNvSpPr>
            <a:spLocks noGrp="1"/>
          </p:cNvSpPr>
          <p:nvPr>
            <p:ph type="body" idx="14"/>
          </p:nvPr>
        </p:nvSpPr>
        <p:spPr>
          <a:xfrm>
            <a:off x="1269999" y="1028699"/>
            <a:ext cx="10464801" cy="1346201"/>
          </a:xfrm>
          <a:prstGeom prst="rect">
            <a:avLst/>
          </a:prstGeom>
        </p:spPr>
        <p:txBody>
          <a:bodyPr/>
          <a:lstStyle/>
          <a:p>
            <a:r>
              <a:t>“But if you don’t… Smart Closet knows for you”</a:t>
            </a:r>
          </a:p>
          <a:p>
            <a:r>
              <a:t> </a:t>
            </a:r>
          </a:p>
        </p:txBody>
      </p:sp>
      <p:pic>
        <p:nvPicPr>
          <p:cNvPr id="187" name="fashion-girl-wallpaper-filtered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65445" y="3387789"/>
            <a:ext cx="13135689" cy="820980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slow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>
            <a:spLocks noGrp="1"/>
          </p:cNvSpPr>
          <p:nvPr>
            <p:ph type="body" idx="14"/>
          </p:nvPr>
        </p:nvSpPr>
        <p:spPr>
          <a:xfrm>
            <a:off x="1146523" y="1626117"/>
            <a:ext cx="10464801" cy="5950347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s-ES_tradnl" dirty="0"/>
              <a:t>Javier Yuste </a:t>
            </a:r>
            <a:r>
              <a:rPr lang="es-ES_tradnl" dirty="0" smtClean="0"/>
              <a:t>García  </a:t>
            </a:r>
          </a:p>
          <a:p>
            <a:pPr algn="l"/>
            <a:r>
              <a:rPr lang="es-ES_tradnl" dirty="0" smtClean="0"/>
              <a:t>(+34) 619 22 67 09</a:t>
            </a:r>
            <a:endParaRPr lang="es-ES" dirty="0"/>
          </a:p>
          <a:p>
            <a:pPr algn="l"/>
            <a:r>
              <a:rPr lang="es-ES" sz="2800" dirty="0" err="1"/>
              <a:t>https</a:t>
            </a:r>
            <a:r>
              <a:rPr lang="es-ES" sz="2800" dirty="0"/>
              <a:t>://</a:t>
            </a:r>
            <a:r>
              <a:rPr lang="es-ES" sz="2800" dirty="0" err="1"/>
              <a:t>es.linkedin.com</a:t>
            </a:r>
            <a:r>
              <a:rPr lang="es-ES" sz="2800" dirty="0"/>
              <a:t>/in/</a:t>
            </a:r>
            <a:r>
              <a:rPr lang="es-ES" sz="2800" dirty="0" err="1"/>
              <a:t>javieryustegarcia</a:t>
            </a:r>
            <a:endParaRPr lang="es-ES_tradnl" sz="2800" dirty="0" smtClean="0"/>
          </a:p>
          <a:p>
            <a:pPr algn="l"/>
            <a:endParaRPr lang="es-ES_tradnl" dirty="0" smtClean="0"/>
          </a:p>
          <a:p>
            <a:pPr algn="l"/>
            <a:r>
              <a:rPr lang="es-ES_tradnl" dirty="0" smtClean="0"/>
              <a:t>Fernando Álvarez-Uría Torres </a:t>
            </a:r>
          </a:p>
          <a:p>
            <a:pPr algn="l"/>
            <a:r>
              <a:rPr lang="es-ES_tradnl" dirty="0" smtClean="0"/>
              <a:t>(+34) 646 70 07 00</a:t>
            </a:r>
          </a:p>
          <a:p>
            <a:pPr algn="l"/>
            <a:r>
              <a:rPr lang="es-ES" sz="2800" dirty="0" err="1"/>
              <a:t>https</a:t>
            </a:r>
            <a:r>
              <a:rPr lang="es-ES" sz="2800" dirty="0"/>
              <a:t>://</a:t>
            </a:r>
            <a:r>
              <a:rPr lang="es-ES" sz="2800" dirty="0" err="1"/>
              <a:t>es.linkedin.com</a:t>
            </a:r>
            <a:r>
              <a:rPr lang="es-ES" sz="2800" dirty="0"/>
              <a:t>/in/</a:t>
            </a:r>
            <a:r>
              <a:rPr lang="es-ES" sz="2800" dirty="0" err="1" smtClean="0"/>
              <a:t>fauria</a:t>
            </a:r>
            <a:endParaRPr lang="es-ES_tradnl" sz="2800" dirty="0" smtClean="0"/>
          </a:p>
          <a:p>
            <a:pPr algn="l"/>
            <a:endParaRPr lang="es-ES_tradnl" dirty="0"/>
          </a:p>
          <a:p>
            <a:pPr algn="l"/>
            <a:r>
              <a:rPr lang="es-ES_tradnl" dirty="0" smtClean="0"/>
              <a:t>Jesús San Román </a:t>
            </a:r>
          </a:p>
          <a:p>
            <a:pPr algn="l"/>
            <a:r>
              <a:rPr lang="es-ES_tradnl" dirty="0" smtClean="0"/>
              <a:t>(+34)  619 40 71 87</a:t>
            </a:r>
          </a:p>
          <a:p>
            <a:pPr algn="l"/>
            <a:r>
              <a:rPr lang="es-ES" sz="2800" dirty="0" err="1"/>
              <a:t>https</a:t>
            </a:r>
            <a:r>
              <a:rPr lang="es-ES" sz="2800" dirty="0"/>
              <a:t>://</a:t>
            </a:r>
            <a:r>
              <a:rPr lang="es-ES" sz="2800" dirty="0" err="1"/>
              <a:t>es.linkedin.com</a:t>
            </a:r>
            <a:r>
              <a:rPr lang="es-ES" sz="2800" dirty="0"/>
              <a:t>/in/</a:t>
            </a:r>
            <a:r>
              <a:rPr lang="es-ES" sz="2800" dirty="0" err="1"/>
              <a:t>jesussanromangarcia</a:t>
            </a:r>
            <a:r>
              <a:rPr lang="es-ES" sz="2800" dirty="0"/>
              <a:t>/es</a:t>
            </a:r>
            <a:endParaRPr lang="es-ES_tradnl" sz="2800" dirty="0" smtClean="0"/>
          </a:p>
        </p:txBody>
      </p:sp>
      <p:sp>
        <p:nvSpPr>
          <p:cNvPr id="2" name="Marcador de texto 1"/>
          <p:cNvSpPr>
            <a:spLocks noGrp="1"/>
          </p:cNvSpPr>
          <p:nvPr>
            <p:ph type="body" sz="quarter" idx="13"/>
          </p:nvPr>
        </p:nvSpPr>
        <p:spPr>
          <a:xfrm>
            <a:off x="1146523" y="489834"/>
            <a:ext cx="10464800" cy="779701"/>
          </a:xfrm>
        </p:spPr>
        <p:txBody>
          <a:bodyPr/>
          <a:lstStyle/>
          <a:p>
            <a:r>
              <a:rPr lang="es-ES" sz="4400" dirty="0" smtClean="0"/>
              <a:t>CONTACT</a:t>
            </a:r>
            <a:endParaRPr lang="es-ES" sz="4400" dirty="0"/>
          </a:p>
        </p:txBody>
      </p:sp>
      <p:pic>
        <p:nvPicPr>
          <p:cNvPr id="4" name="Imagen 3" descr="Screen Shot 2016-04-30 at 23.40.1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5973" y="1269535"/>
            <a:ext cx="2501900" cy="25273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Imagen 4" descr="Screen Shot 2016-04-30 at 23.40.3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2944" y="6357264"/>
            <a:ext cx="2413000" cy="24384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Imagen 5" descr="Screen Shot 2016-04-30 at 23.43.49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3094" y="3760879"/>
            <a:ext cx="2501900" cy="24892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588728273"/>
      </p:ext>
    </p:extLst>
  </p:cSld>
  <p:clrMapOvr>
    <a:masterClrMapping/>
  </p:clrMapOvr>
  <p:transition xmlns:p14="http://schemas.microsoft.com/office/powerpoint/2010/main"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what do i wear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901647" y="-57303"/>
            <a:ext cx="14808094" cy="9868206"/>
          </a:xfrm>
          <a:prstGeom prst="rect">
            <a:avLst/>
          </a:prstGeom>
          <a:ln w="12700">
            <a:miter lim="400000"/>
          </a:ln>
        </p:spPr>
      </p:pic>
      <p:sp>
        <p:nvSpPr>
          <p:cNvPr id="144" name="Shape 144"/>
          <p:cNvSpPr/>
          <p:nvPr/>
        </p:nvSpPr>
        <p:spPr>
          <a:xfrm>
            <a:off x="-47867" y="-37559"/>
            <a:ext cx="13100534" cy="9828718"/>
          </a:xfrm>
          <a:prstGeom prst="rect">
            <a:avLst/>
          </a:prstGeom>
          <a:blipFill>
            <a:blip r:embed="rId3">
              <a:alphaModFix amt="44635"/>
            </a:blip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 cap="all" spc="384">
                <a:latin typeface="Avenir Medium"/>
                <a:ea typeface="Avenir Medium"/>
                <a:cs typeface="Avenir Medium"/>
                <a:sym typeface="Avenir Medium"/>
              </a:defRPr>
            </a:pPr>
            <a:endParaRPr/>
          </a:p>
        </p:txBody>
      </p:sp>
      <p:sp>
        <p:nvSpPr>
          <p:cNvPr id="145" name="Shape 145"/>
          <p:cNvSpPr>
            <a:spLocks noGrp="1"/>
          </p:cNvSpPr>
          <p:nvPr>
            <p:ph type="body" sz="quarter" idx="1"/>
          </p:nvPr>
        </p:nvSpPr>
        <p:spPr>
          <a:xfrm>
            <a:off x="1100875" y="4208864"/>
            <a:ext cx="10803050" cy="1335872"/>
          </a:xfrm>
          <a:prstGeom prst="rect">
            <a:avLst/>
          </a:prstGeom>
        </p:spPr>
        <p:txBody>
          <a:bodyPr/>
          <a:lstStyle>
            <a:lvl1pPr defTabSz="303783">
              <a:defRPr sz="3848" spc="615"/>
            </a:lvl1pPr>
          </a:lstStyle>
          <a:p>
            <a:r>
              <a:t>What the F**K do I wear today?</a:t>
            </a:r>
          </a:p>
        </p:txBody>
      </p:sp>
    </p:spTree>
  </p:cSld>
  <p:clrMapOvr>
    <a:masterClrMapping/>
  </p:clrMapOvr>
  <p:transition xmlns:p14="http://schemas.microsoft.com/office/powerpoint/2010/main"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What if…??</a:t>
            </a:r>
          </a:p>
        </p:txBody>
      </p:sp>
      <p:sp>
        <p:nvSpPr>
          <p:cNvPr id="148" name="Shape 148"/>
          <p:cNvSpPr>
            <a:spLocks noGrp="1"/>
          </p:cNvSpPr>
          <p:nvPr>
            <p:ph type="body" sz="half" idx="1"/>
          </p:nvPr>
        </p:nvSpPr>
        <p:spPr>
          <a:xfrm>
            <a:off x="221394" y="2825750"/>
            <a:ext cx="5080001" cy="6057900"/>
          </a:xfrm>
          <a:prstGeom prst="rect">
            <a:avLst/>
          </a:prstGeom>
        </p:spPr>
        <p:txBody>
          <a:bodyPr/>
          <a:lstStyle/>
          <a:p>
            <a:r>
              <a:t>An app knew all the clothes in your closet?</a:t>
            </a:r>
          </a:p>
          <a:p>
            <a:r>
              <a:t>The app could choose those combinations that match better?</a:t>
            </a:r>
          </a:p>
          <a:p>
            <a:r>
              <a:t>The app could recommend you about new products that match clothes you already have?</a:t>
            </a:r>
          </a:p>
        </p:txBody>
      </p:sp>
      <p:pic>
        <p:nvPicPr>
          <p:cNvPr id="149" name="giphy2.gif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65958" y="-10199"/>
            <a:ext cx="9304095" cy="977399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136093" y="-309547"/>
            <a:ext cx="5834641" cy="10372694"/>
          </a:xfrm>
          <a:prstGeom prst="rect">
            <a:avLst/>
          </a:prstGeom>
          <a:ln w="12700">
            <a:miter lim="400000"/>
          </a:ln>
        </p:spPr>
      </p:pic>
      <p:sp>
        <p:nvSpPr>
          <p:cNvPr id="152" name="Shape 152"/>
          <p:cNvSpPr/>
          <p:nvPr/>
        </p:nvSpPr>
        <p:spPr>
          <a:xfrm>
            <a:off x="1484685" y="4267979"/>
            <a:ext cx="5080001" cy="185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defRPr sz="4500" cap="all" spc="720"/>
            </a:lvl1pPr>
          </a:lstStyle>
          <a:p>
            <a:r>
              <a:t>solution</a:t>
            </a:r>
          </a:p>
        </p:txBody>
      </p:sp>
    </p:spTree>
  </p:cSld>
  <p:clrMapOvr>
    <a:masterClrMapping/>
  </p:clrMapOvr>
  <p:transition xmlns:p14="http://schemas.microsoft.com/office/powerpoint/2010/main"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38150">
              <a:defRPr sz="3375" spc="540"/>
            </a:lvl1pPr>
          </a:lstStyle>
          <a:p>
            <a:r>
              <a:t>What does Smart closet do?</a:t>
            </a:r>
          </a:p>
        </p:txBody>
      </p:sp>
      <p:sp>
        <p:nvSpPr>
          <p:cNvPr id="155" name="Shape 155"/>
          <p:cNvSpPr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marL="350393" indent="-350393" defTabSz="519937">
              <a:spcBef>
                <a:spcPts val="2800"/>
              </a:spcBef>
              <a:defRPr sz="2670"/>
            </a:pPr>
            <a:r>
              <a:t>It tracks all your clothes (in your closet and in laundry).</a:t>
            </a:r>
          </a:p>
          <a:p>
            <a:pPr marL="350393" indent="-350393" defTabSz="519937">
              <a:spcBef>
                <a:spcPts val="2800"/>
              </a:spcBef>
              <a:defRPr sz="2670"/>
            </a:pPr>
            <a:r>
              <a:t>The algorithm recommends you what to wear according to the event.</a:t>
            </a:r>
          </a:p>
          <a:p>
            <a:pPr marL="350393" indent="-350393" defTabSz="519937">
              <a:spcBef>
                <a:spcPts val="2800"/>
              </a:spcBef>
              <a:defRPr sz="2670"/>
            </a:pPr>
            <a:r>
              <a:t>Recommends you what to buy to match your existing clothes.</a:t>
            </a:r>
          </a:p>
          <a:p>
            <a:pPr marL="350393" indent="-350393" defTabSz="519937">
              <a:spcBef>
                <a:spcPts val="2800"/>
              </a:spcBef>
              <a:defRPr sz="2670"/>
            </a:pPr>
            <a:r>
              <a:t>Integrated with retail online stores/ weather apps/ google calendar.</a:t>
            </a:r>
          </a:p>
        </p:txBody>
      </p:sp>
      <p:pic>
        <p:nvPicPr>
          <p:cNvPr id="156" name="closet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058916" y="-49915"/>
            <a:ext cx="15186289" cy="98534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slow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 technology</a:t>
            </a:r>
          </a:p>
        </p:txBody>
      </p:sp>
      <p:sp>
        <p:nvSpPr>
          <p:cNvPr id="159" name="Shape 159"/>
          <p:cNvSpPr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marL="338581" indent="-338581" defTabSz="502412">
              <a:spcBef>
                <a:spcPts val="2700"/>
              </a:spcBef>
              <a:defRPr sz="2580"/>
            </a:pPr>
            <a:r>
              <a:rPr dirty="0"/>
              <a:t>RFID technology is already included in the tags of clothes</a:t>
            </a:r>
          </a:p>
          <a:p>
            <a:pPr marL="338581" indent="-338581" defTabSz="502412">
              <a:spcBef>
                <a:spcPts val="2700"/>
              </a:spcBef>
              <a:defRPr sz="2580"/>
            </a:pPr>
            <a:r>
              <a:rPr dirty="0" smtClean="0"/>
              <a:t>Zara</a:t>
            </a:r>
            <a:r>
              <a:rPr lang="es-ES_tradnl" dirty="0" smtClean="0"/>
              <a:t>, Mango and </a:t>
            </a:r>
            <a:r>
              <a:rPr lang="es-ES_tradnl" dirty="0" err="1" smtClean="0"/>
              <a:t>other</a:t>
            </a:r>
            <a:r>
              <a:rPr lang="es-ES_tradnl" dirty="0" smtClean="0"/>
              <a:t> </a:t>
            </a:r>
            <a:r>
              <a:rPr lang="es-ES_tradnl" dirty="0" err="1" smtClean="0"/>
              <a:t>companies</a:t>
            </a:r>
            <a:r>
              <a:rPr dirty="0" smtClean="0"/>
              <a:t> </a:t>
            </a:r>
            <a:r>
              <a:rPr dirty="0"/>
              <a:t>uses it to monitor real time their stock.</a:t>
            </a:r>
          </a:p>
          <a:p>
            <a:pPr marL="338581" indent="-338581" defTabSz="502412">
              <a:spcBef>
                <a:spcPts val="2700"/>
              </a:spcBef>
              <a:defRPr sz="2580"/>
            </a:pPr>
            <a:r>
              <a:rPr dirty="0"/>
              <a:t>By installing a small reader in your closet you can connect your closet with your smartphone.</a:t>
            </a:r>
          </a:p>
          <a:p>
            <a:pPr marL="338581" indent="-338581" defTabSz="502412">
              <a:spcBef>
                <a:spcPts val="2700"/>
              </a:spcBef>
              <a:defRPr sz="2580"/>
            </a:pPr>
            <a:r>
              <a:rPr dirty="0"/>
              <a:t>The information goes to the app that offer your recommendations.</a:t>
            </a:r>
          </a:p>
        </p:txBody>
      </p:sp>
      <p:pic>
        <p:nvPicPr>
          <p:cNvPr id="160" name="rfid reader-filtered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175349" y="-405882"/>
            <a:ext cx="10565363" cy="10565364"/>
          </a:xfrm>
          <a:prstGeom prst="rect">
            <a:avLst/>
          </a:prstGeom>
          <a:ln w="12700">
            <a:miter lim="400000"/>
          </a:ln>
        </p:spPr>
      </p:pic>
      <p:pic>
        <p:nvPicPr>
          <p:cNvPr id="161" name="rfid 1-filtered.jpeg"/>
          <p:cNvPicPr>
            <a:picLocks noChangeAspect="1"/>
          </p:cNvPicPr>
          <p:nvPr/>
        </p:nvPicPr>
        <p:blipFill>
          <a:blip r:embed="rId3">
            <a:extLst/>
          </a:blip>
          <a:srcRect l="28763" t="22163" r="21741" b="12096"/>
          <a:stretch>
            <a:fillRect/>
          </a:stretch>
        </p:blipFill>
        <p:spPr>
          <a:xfrm>
            <a:off x="7164189" y="-2680882"/>
            <a:ext cx="5862070" cy="517368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slow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How does it work?</a:t>
            </a:r>
          </a:p>
        </p:txBody>
      </p:sp>
      <p:sp>
        <p:nvSpPr>
          <p:cNvPr id="164" name="Shape 164"/>
          <p:cNvSpPr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marL="370077" indent="-370077" defTabSz="549148">
              <a:spcBef>
                <a:spcPts val="3000"/>
              </a:spcBef>
              <a:defRPr sz="2820"/>
            </a:pPr>
            <a:r>
              <a:rPr dirty="0"/>
              <a:t>Bring the RFID label close to the reader </a:t>
            </a:r>
            <a:r>
              <a:rPr lang="es-ES_tradnl" dirty="0" err="1" smtClean="0"/>
              <a:t>within</a:t>
            </a:r>
            <a:r>
              <a:rPr lang="es-ES_tradnl" dirty="0" smtClean="0"/>
              <a:t> </a:t>
            </a:r>
            <a:r>
              <a:rPr lang="es-ES_tradnl" dirty="0" err="1" smtClean="0"/>
              <a:t>your</a:t>
            </a:r>
            <a:r>
              <a:rPr lang="es-ES_tradnl" dirty="0" smtClean="0"/>
              <a:t> closet </a:t>
            </a:r>
            <a:r>
              <a:rPr dirty="0" smtClean="0"/>
              <a:t>for </a:t>
            </a:r>
            <a:r>
              <a:rPr dirty="0"/>
              <a:t>check in and check out your clothes.</a:t>
            </a:r>
          </a:p>
          <a:p>
            <a:pPr marL="370077" indent="-370077" defTabSz="549148">
              <a:spcBef>
                <a:spcPts val="3000"/>
              </a:spcBef>
              <a:defRPr sz="2820"/>
            </a:pPr>
            <a:r>
              <a:rPr dirty="0"/>
              <a:t>Everytime new clothes are introduced, the app saves them and the algorithm creates new combinations.</a:t>
            </a:r>
          </a:p>
          <a:p>
            <a:pPr marL="370077" indent="-370077" defTabSz="549148">
              <a:spcBef>
                <a:spcPts val="3000"/>
              </a:spcBef>
              <a:defRPr sz="2820"/>
            </a:pPr>
            <a:r>
              <a:rPr dirty="0"/>
              <a:t>The algorithm gives you automatic recommendations of new products.</a:t>
            </a:r>
          </a:p>
        </p:txBody>
      </p:sp>
      <p:pic>
        <p:nvPicPr>
          <p:cNvPr id="165" name="closet 4.jpg"/>
          <p:cNvPicPr>
            <a:picLocks noChangeAspect="1"/>
          </p:cNvPicPr>
          <p:nvPr/>
        </p:nvPicPr>
        <p:blipFill>
          <a:blip r:embed="rId2">
            <a:extLst/>
          </a:blip>
          <a:srcRect l="35023" r="14701" b="4208"/>
          <a:stretch>
            <a:fillRect/>
          </a:stretch>
        </p:blipFill>
        <p:spPr>
          <a:xfrm>
            <a:off x="6198894" y="-4684"/>
            <a:ext cx="6831999" cy="97629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slow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Smart Closet prototype</a:t>
            </a:r>
          </a:p>
        </p:txBody>
      </p:sp>
      <p:sp>
        <p:nvSpPr>
          <p:cNvPr id="168" name="Shape 168"/>
          <p:cNvSpPr>
            <a:spLocks noGrp="1"/>
          </p:cNvSpPr>
          <p:nvPr>
            <p:ph type="body" idx="14"/>
          </p:nvPr>
        </p:nvSpPr>
        <p:spPr>
          <a:xfrm>
            <a:off x="1270000" y="723899"/>
            <a:ext cx="10464800" cy="1968501"/>
          </a:xfrm>
          <a:prstGeom prst="rect">
            <a:avLst/>
          </a:prstGeom>
        </p:spPr>
        <p:txBody>
          <a:bodyPr/>
          <a:lstStyle/>
          <a:p>
            <a:r>
              <a:rPr u="sng" dirty="0">
                <a:hlinkClick r:id="rId2"/>
              </a:rPr>
              <a:t>https://popapp.in/w/projects/572486fbbb163c267576b35b/preview</a:t>
            </a:r>
          </a:p>
          <a:p>
            <a:r>
              <a:rPr dirty="0"/>
              <a:t> </a:t>
            </a:r>
          </a:p>
        </p:txBody>
      </p:sp>
      <p:pic>
        <p:nvPicPr>
          <p:cNvPr id="169" name="fashion-girl-wallpaper-filtered.jpe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65445" y="3387789"/>
            <a:ext cx="13135689" cy="820980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slow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Customers</a:t>
            </a:r>
          </a:p>
        </p:txBody>
      </p:sp>
      <p:sp>
        <p:nvSpPr>
          <p:cNvPr id="172" name="Shape 172"/>
          <p:cNvSpPr>
            <a:spLocks noGrp="1"/>
          </p:cNvSpPr>
          <p:nvPr>
            <p:ph type="body" sz="half" idx="1"/>
          </p:nvPr>
        </p:nvSpPr>
        <p:spPr>
          <a:xfrm>
            <a:off x="660400" y="1847850"/>
            <a:ext cx="5080000" cy="6057900"/>
          </a:xfrm>
          <a:prstGeom prst="rect">
            <a:avLst/>
          </a:prstGeom>
        </p:spPr>
        <p:txBody>
          <a:bodyPr/>
          <a:lstStyle/>
          <a:p>
            <a:r>
              <a:rPr>
                <a:latin typeface="Avenir Black"/>
                <a:ea typeface="Avenir Black"/>
                <a:cs typeface="Avenir Black"/>
                <a:sym typeface="Avenir Black"/>
              </a:rPr>
              <a:t>The app user:</a:t>
            </a:r>
            <a:r>
              <a:t> Young professionals with busy life living in urban areas.</a:t>
            </a:r>
          </a:p>
          <a:p>
            <a:endParaRPr/>
          </a:p>
          <a:p>
            <a:endParaRPr/>
          </a:p>
          <a:p>
            <a:r>
              <a:rPr>
                <a:latin typeface="Avenir Black"/>
                <a:ea typeface="Avenir Black"/>
                <a:cs typeface="Avenir Black"/>
                <a:sym typeface="Avenir Black"/>
              </a:rPr>
              <a:t>The Brands:</a:t>
            </a:r>
            <a:r>
              <a:t> Big retail brands already using RFID technology (Inditex, Mango, H&amp;M, Primark…)</a:t>
            </a:r>
          </a:p>
        </p:txBody>
      </p:sp>
      <p:pic>
        <p:nvPicPr>
          <p:cNvPr id="173" name="young-professionals-donordrive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86611" y="405179"/>
            <a:ext cx="6744125" cy="4532053"/>
          </a:xfrm>
          <a:prstGeom prst="rect">
            <a:avLst/>
          </a:prstGeom>
          <a:ln w="12700">
            <a:miter lim="400000"/>
          </a:ln>
        </p:spPr>
      </p:pic>
      <p:pic>
        <p:nvPicPr>
          <p:cNvPr id="174" name="hm-mango-zara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286611" y="5295669"/>
            <a:ext cx="6744125" cy="37467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slow"/>
</p:sld>
</file>

<file path=ppt/theme/theme1.xml><?xml version="1.0" encoding="utf-8"?>
<a:theme xmlns:a="http://schemas.openxmlformats.org/drawingml/2006/main" name="New_Template1">
  <a:themeElements>
    <a:clrScheme name="New_Template1">
      <a:dk1>
        <a:srgbClr val="000000"/>
      </a:dk1>
      <a:lt1>
        <a:srgbClr val="FFFFFF"/>
      </a:lt1>
      <a:dk2>
        <a:srgbClr val="4F4F4F"/>
      </a:dk2>
      <a:lt2>
        <a:srgbClr val="BFBFBF"/>
      </a:lt2>
      <a:accent1>
        <a:srgbClr val="1B6BBC"/>
      </a:accent1>
      <a:accent2>
        <a:srgbClr val="42AAC9"/>
      </a:accent2>
      <a:accent3>
        <a:srgbClr val="518C15"/>
      </a:accent3>
      <a:accent4>
        <a:srgbClr val="DE9000"/>
      </a:accent4>
      <a:accent5>
        <a:srgbClr val="DB2800"/>
      </a:accent5>
      <a:accent6>
        <a:srgbClr val="B130C2"/>
      </a:accent6>
      <a:hlink>
        <a:srgbClr val="0000FF"/>
      </a:hlink>
      <a:folHlink>
        <a:srgbClr val="FF00FF"/>
      </a:folHlink>
    </a:clrScheme>
    <a:fontScheme name="New_Template1">
      <a:majorFont>
        <a:latin typeface="Avenir Light"/>
        <a:ea typeface="Avenir Light"/>
        <a:cs typeface="Avenir Light"/>
      </a:majorFont>
      <a:minorFont>
        <a:latin typeface="Avenir Light"/>
        <a:ea typeface="Avenir Light"/>
        <a:cs typeface="Avenir Light"/>
      </a:minorFont>
    </a:fontScheme>
    <a:fmtScheme name="New_Template1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hueOff val="450000"/>
            <a:satOff val="-18071"/>
            <a:lumOff val="-14609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all" spc="384" normalizeH="0" baseline="0">
            <a:ln>
              <a:noFill/>
            </a:ln>
            <a:solidFill>
              <a:srgbClr val="FFFFFF"/>
            </a:solidFill>
            <a:effectLst/>
            <a:uFillTx/>
            <a:latin typeface="Avenir Medium"/>
            <a:ea typeface="Avenir Medium"/>
            <a:cs typeface="Avenir Medium"/>
            <a:sym typeface="Avenir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Avenir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New_Template1">
  <a:themeElements>
    <a:clrScheme name="New_Template1">
      <a:dk1>
        <a:srgbClr val="000000"/>
      </a:dk1>
      <a:lt1>
        <a:srgbClr val="FFFFFF"/>
      </a:lt1>
      <a:dk2>
        <a:srgbClr val="4F4F4F"/>
      </a:dk2>
      <a:lt2>
        <a:srgbClr val="BFBFBF"/>
      </a:lt2>
      <a:accent1>
        <a:srgbClr val="1B6BBC"/>
      </a:accent1>
      <a:accent2>
        <a:srgbClr val="42AAC9"/>
      </a:accent2>
      <a:accent3>
        <a:srgbClr val="518C15"/>
      </a:accent3>
      <a:accent4>
        <a:srgbClr val="DE9000"/>
      </a:accent4>
      <a:accent5>
        <a:srgbClr val="DB2800"/>
      </a:accent5>
      <a:accent6>
        <a:srgbClr val="B130C2"/>
      </a:accent6>
      <a:hlink>
        <a:srgbClr val="0000FF"/>
      </a:hlink>
      <a:folHlink>
        <a:srgbClr val="FF00FF"/>
      </a:folHlink>
    </a:clrScheme>
    <a:fontScheme name="New_Template1">
      <a:majorFont>
        <a:latin typeface="Avenir Light"/>
        <a:ea typeface="Avenir Light"/>
        <a:cs typeface="Avenir Light"/>
      </a:majorFont>
      <a:minorFont>
        <a:latin typeface="Avenir Light"/>
        <a:ea typeface="Avenir Light"/>
        <a:cs typeface="Avenir Light"/>
      </a:minorFont>
    </a:fontScheme>
    <a:fmtScheme name="New_Template1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hueOff val="450000"/>
            <a:satOff val="-18071"/>
            <a:lumOff val="-14609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all" spc="384" normalizeH="0" baseline="0">
            <a:ln>
              <a:noFill/>
            </a:ln>
            <a:solidFill>
              <a:srgbClr val="FFFFFF"/>
            </a:solidFill>
            <a:effectLst/>
            <a:uFillTx/>
            <a:latin typeface="Avenir Medium"/>
            <a:ea typeface="Avenir Medium"/>
            <a:cs typeface="Avenir Medium"/>
            <a:sym typeface="Avenir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Avenir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</TotalTime>
  <Words>461</Words>
  <Application>Microsoft Macintosh PowerPoint</Application>
  <PresentationFormat>Personalizado</PresentationFormat>
  <Paragraphs>58</Paragraphs>
  <Slides>14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14</vt:i4>
      </vt:variant>
    </vt:vector>
  </HeadingPairs>
  <TitlesOfParts>
    <vt:vector size="15" baseType="lpstr">
      <vt:lpstr>New_Template1</vt:lpstr>
      <vt:lpstr>SMART Closet  beta</vt:lpstr>
      <vt:lpstr>Presentación de PowerPoint</vt:lpstr>
      <vt:lpstr>What if…??</vt:lpstr>
      <vt:lpstr>Presentación de PowerPoint</vt:lpstr>
      <vt:lpstr>What does Smart closet do?</vt:lpstr>
      <vt:lpstr>The technology</vt:lpstr>
      <vt:lpstr>How does it work?</vt:lpstr>
      <vt:lpstr>Presentación de PowerPoint</vt:lpstr>
      <vt:lpstr>Customers</vt:lpstr>
      <vt:lpstr>BenefitS</vt:lpstr>
      <vt:lpstr>BenefitS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 Closet  beta</dc:title>
  <cp:lastModifiedBy>javier</cp:lastModifiedBy>
  <cp:revision>7</cp:revision>
  <dcterms:modified xsi:type="dcterms:W3CDTF">2016-04-30T22:11:38Z</dcterms:modified>
</cp:coreProperties>
</file>